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747" r:id="rId5"/>
    <p:sldMasterId id="2147483817" r:id="rId6"/>
    <p:sldMasterId id="2147483842" r:id="rId7"/>
  </p:sldMasterIdLst>
  <p:notesMasterIdLst>
    <p:notesMasterId r:id="rId30"/>
  </p:notesMasterIdLst>
  <p:handoutMasterIdLst>
    <p:handoutMasterId r:id="rId31"/>
  </p:handoutMasterIdLst>
  <p:sldIdLst>
    <p:sldId id="554" r:id="rId8"/>
    <p:sldId id="581" r:id="rId9"/>
    <p:sldId id="807" r:id="rId10"/>
    <p:sldId id="339" r:id="rId11"/>
    <p:sldId id="340" r:id="rId12"/>
    <p:sldId id="953" r:id="rId13"/>
    <p:sldId id="954" r:id="rId14"/>
    <p:sldId id="955" r:id="rId15"/>
    <p:sldId id="380" r:id="rId16"/>
    <p:sldId id="3941" r:id="rId17"/>
    <p:sldId id="3946" r:id="rId18"/>
    <p:sldId id="3947" r:id="rId19"/>
    <p:sldId id="3952" r:id="rId20"/>
    <p:sldId id="3964" r:id="rId21"/>
    <p:sldId id="3954" r:id="rId22"/>
    <p:sldId id="3955" r:id="rId23"/>
    <p:sldId id="3956" r:id="rId24"/>
    <p:sldId id="3957" r:id="rId25"/>
    <p:sldId id="3958" r:id="rId26"/>
    <p:sldId id="3959" r:id="rId27"/>
    <p:sldId id="3965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D3B7FB"/>
    <a:srgbClr val="E6D7FD"/>
    <a:srgbClr val="CBF1C5"/>
    <a:srgbClr val="FCE6C8"/>
    <a:srgbClr val="C8FCF7"/>
    <a:srgbClr val="C6FED9"/>
    <a:srgbClr val="024EA2"/>
    <a:srgbClr val="0F5494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95" autoAdjust="0"/>
    <p:restoredTop sz="94660"/>
  </p:normalViewPr>
  <p:slideViewPr>
    <p:cSldViewPr snapToGrid="0">
      <p:cViewPr>
        <p:scale>
          <a:sx n="64" d="100"/>
          <a:sy n="64" d="100"/>
        </p:scale>
        <p:origin x="-228" y="236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398C7-8445-44D0-AC1E-55CA2C76906A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4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smart </a:t>
            </a:r>
            <a:r>
              <a:rPr lang="en-US" err="1"/>
              <a:t>specialisation</a:t>
            </a:r>
            <a:r>
              <a:rPr lang="en-US"/>
              <a:t> (RIS3) -Guidance is structured around six practical steps: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Analysing</a:t>
            </a:r>
            <a:r>
              <a:rPr lang="en-US"/>
              <a:t> the innovation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Setting out the RIS3 process and governance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Developing a shared 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Identifying the priorities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Defining an action plan with a coherent policy mix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Monitoring and evaluating.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57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52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01" y="258042"/>
            <a:ext cx="1657256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71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7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8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1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020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9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5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76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8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01" y="258042"/>
            <a:ext cx="1657256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5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97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25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28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7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79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390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5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80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201" y="258042"/>
            <a:ext cx="1657256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07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99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29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68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02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944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49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100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686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1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38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70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Name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Speaker Name</a:t>
            </a:r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/>
              <a:t>Date of the </a:t>
            </a:r>
            <a:r>
              <a:rPr lang="fr-BE" err="1"/>
              <a:t>Event</a:t>
            </a:r>
            <a:endParaRPr lang="en-GB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 EU</a:t>
            </a:r>
            <a:br>
              <a:rPr lang="en-US" b="1">
                <a:solidFill>
                  <a:schemeClr val="tx2"/>
                </a:solidFill>
              </a:rPr>
            </a:br>
            <a:r>
              <a:rPr lang="en-US" b="1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>
                <a:solidFill>
                  <a:schemeClr val="tx2"/>
                </a:solidFill>
              </a:rPr>
              <a:t>PROGRAMME</a:t>
            </a:r>
            <a:endParaRPr lang="en-GB" sz="1900" spc="80" baseline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/>
              <a:t>2021 – 2027</a:t>
            </a:r>
            <a:endParaRPr lang="en-GB" b="0" spc="70" baseline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5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90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30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16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12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93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45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30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9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2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1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88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8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500076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4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88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1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65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88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44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848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46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64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7;p22" descr="European Commission">
            <a:extLst>
              <a:ext uri="{FF2B5EF4-FFF2-40B4-BE49-F238E27FC236}">
                <a16:creationId xmlns:a16="http://schemas.microsoft.com/office/drawing/2014/main" id="{B45F4576-0280-9ABD-3693-C3C51E11FA1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354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05699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7" name="Google Shape;27;p23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32970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1)">
  <p:cSld name="Last slide (option 1)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7"/>
          <p:cNvSpPr txBox="1">
            <a:spLocks noGrp="1"/>
          </p:cNvSpPr>
          <p:nvPr>
            <p:ph type="sldNum" idx="12"/>
          </p:nvPr>
        </p:nvSpPr>
        <p:spPr>
          <a:xfrm>
            <a:off x="715108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5" name="Google Shape;145;p37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1658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2227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92945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6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9142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84152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53938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464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94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49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24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33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74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2670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4111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>
                <a:solidFill>
                  <a:schemeClr val="tx1"/>
                </a:solidFill>
              </a:rPr>
              <a:t>Image credits: © </a:t>
            </a:r>
            <a:r>
              <a:rPr lang="en-GB" sz="600" kern="0" err="1">
                <a:solidFill>
                  <a:schemeClr val="tx1"/>
                </a:solidFill>
              </a:rPr>
              <a:t>ivector</a:t>
            </a:r>
            <a:r>
              <a:rPr lang="en-GB" sz="600" kern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>
                <a:solidFill>
                  <a:schemeClr val="tx1"/>
                </a:solidFill>
              </a:rPr>
              <a:t>Icons © </a:t>
            </a:r>
            <a:r>
              <a:rPr lang="en-US" sz="600" kern="0" err="1">
                <a:solidFill>
                  <a:schemeClr val="tx1"/>
                </a:solidFill>
              </a:rPr>
              <a:t>Flaticon</a:t>
            </a:r>
            <a:r>
              <a:rPr lang="en-US" sz="600" kern="0">
                <a:solidFill>
                  <a:schemeClr val="tx1"/>
                </a:solidFill>
              </a:rPr>
              <a:t> – all rights reserved.</a:t>
            </a:r>
            <a:endParaRPr lang="en-GB" sz="600" ker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088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01" y="258042"/>
            <a:ext cx="1657256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1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3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8439"/>
            <a:ext cx="1715733" cy="4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673" r:id="rId20"/>
    <p:sldLayoutId id="214748374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3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239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7698-7AC8-7EF0-F115-D9F49A047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635" y="1425684"/>
            <a:ext cx="10065224" cy="127624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Mapping of successful Widening countries &amp; key elements of Excellence Hubs </a:t>
            </a:r>
            <a:br>
              <a:rPr lang="en-US" sz="4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IE" sz="4000" b="1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E3EA4-1796-9F39-5800-06A7CF280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41" y="1967024"/>
            <a:ext cx="11191001" cy="178661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Francesca Cervelli, Policy Officer, DG Research &amp; Innovation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Federica ROFFI, Deputy Head of Unit - European Research Executive Agency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E54DA-07F7-A2F6-4F4E-0DFB2FFC2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7654" y="6052456"/>
            <a:ext cx="5715488" cy="1072501"/>
          </a:xfrm>
        </p:spPr>
        <p:txBody>
          <a:bodyPr/>
          <a:lstStyle/>
          <a:p>
            <a:r>
              <a:rPr lang="en-US" sz="2400" b="1" i="0" kern="0" dirty="0">
                <a:solidFill>
                  <a:srgbClr val="FFC000"/>
                </a:solidFill>
                <a:effectLst/>
                <a:latin typeface="Cambria" panose="02040503050406030204" pitchFamily="18" charset="0"/>
              </a:rPr>
              <a:t>1</a:t>
            </a:r>
            <a:r>
              <a:rPr lang="en-US" sz="2400" b="1" i="0" kern="0" baseline="30000" dirty="0">
                <a:solidFill>
                  <a:srgbClr val="FFC000"/>
                </a:solidFill>
                <a:effectLst/>
                <a:latin typeface="Cambria" panose="02040503050406030204" pitchFamily="18" charset="0"/>
              </a:rPr>
              <a:t>st</a:t>
            </a:r>
            <a:r>
              <a:rPr lang="en-US" sz="2400" b="1" i="0" kern="0" dirty="0">
                <a:solidFill>
                  <a:srgbClr val="FFC000"/>
                </a:solidFill>
                <a:effectLst/>
                <a:latin typeface="Cambria" panose="02040503050406030204" pitchFamily="18" charset="0"/>
              </a:rPr>
              <a:t> EH Club Conference</a:t>
            </a:r>
          </a:p>
          <a:p>
            <a:r>
              <a:rPr lang="en-US" sz="2400" b="1" i="0" kern="0" dirty="0">
                <a:solidFill>
                  <a:srgbClr val="FFC000"/>
                </a:solidFill>
                <a:latin typeface="Cambria" panose="02040503050406030204" pitchFamily="18" charset="0"/>
              </a:rPr>
              <a:t>June 17, 2025</a:t>
            </a:r>
            <a:endParaRPr lang="en-IE" sz="2400" b="1" i="0" kern="0" dirty="0">
              <a:solidFill>
                <a:srgbClr val="FFC000"/>
              </a:solidFill>
              <a:effectLst/>
              <a:latin typeface="Cambria" panose="020405030504060302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436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A0DF5D-C435-ACA2-7276-BC56ECFF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/>
              <a:t>EH 2024 Survey Distribution</a:t>
            </a:r>
            <a:endParaRPr lang="en-I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E825B3A-E695-493B-F4B2-A15BEB9C9A6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114424" y="1499967"/>
            <a:ext cx="103766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Target: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One representative from each EH project beneficiary</a:t>
            </a:r>
          </a:p>
          <a:p>
            <a:pPr marL="7620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   </a:t>
            </a:r>
            <a:r>
              <a:rPr lang="en-US" altLang="en-US" sz="2800" b="1" dirty="0">
                <a:solidFill>
                  <a:schemeClr val="tx1"/>
                </a:solidFill>
              </a:rPr>
              <a:t>EH Call: </a:t>
            </a:r>
            <a:r>
              <a:rPr lang="en-IE" sz="2800" dirty="0">
                <a:solidFill>
                  <a:schemeClr val="tx1"/>
                </a:solidFill>
              </a:rPr>
              <a:t>HORIZON-WIDERA-2022-ACCESS-04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7620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Anonymity ensured: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Participants remained anonymous to encourage candid responses.</a:t>
            </a:r>
            <a:endParaRPr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620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Survey distributed to: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191 participants.</a:t>
            </a:r>
            <a:endParaRPr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6200" inden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Response rate: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113 responses (~60%). </a:t>
            </a:r>
            <a:endParaRPr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5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13A0A8-6601-1EFE-A736-946BAC39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872" y="414843"/>
            <a:ext cx="9379441" cy="588101"/>
          </a:xfrm>
        </p:spPr>
        <p:txBody>
          <a:bodyPr/>
          <a:lstStyle/>
          <a:p>
            <a:r>
              <a:rPr lang="en-IE" b="1">
                <a:cs typeface="Arial"/>
              </a:rPr>
              <a:t>Size of Consortium in 13 EH Projects</a:t>
            </a:r>
            <a:endParaRPr lang="en-IE" b="1"/>
          </a:p>
        </p:txBody>
      </p:sp>
      <p:pic>
        <p:nvPicPr>
          <p:cNvPr id="7" name="Content Placeholder 6" descr="A pie chart with numbers and a percentage&#10;&#10;Description automatically generated">
            <a:extLst>
              <a:ext uri="{FF2B5EF4-FFF2-40B4-BE49-F238E27FC236}">
                <a16:creationId xmlns:a16="http://schemas.microsoft.com/office/drawing/2014/main" id="{5E37E16C-3108-2D18-F581-911125BFA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85249" y="1335249"/>
            <a:ext cx="7661356" cy="4604387"/>
          </a:xfrm>
        </p:spPr>
      </p:pic>
    </p:spTree>
    <p:extLst>
      <p:ext uri="{BB962C8B-B14F-4D97-AF65-F5344CB8AC3E}">
        <p14:creationId xmlns:p14="http://schemas.microsoft.com/office/powerpoint/2010/main" val="202977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50EE45-137F-D328-B035-4FAD5898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72" y="359035"/>
            <a:ext cx="8686800" cy="458507"/>
          </a:xfrm>
        </p:spPr>
        <p:txBody>
          <a:bodyPr/>
          <a:lstStyle/>
          <a:p>
            <a:pPr algn="ctr"/>
            <a:r>
              <a:rPr lang="en-IE" b="1"/>
              <a:t>Thematic Sectors of EH Projects</a:t>
            </a:r>
            <a:endParaRPr lang="en-US" b="1"/>
          </a:p>
        </p:txBody>
      </p:sp>
      <p:pic>
        <p:nvPicPr>
          <p:cNvPr id="7" name="Picture 6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91D50825-E571-09FF-49D3-BECE9E1F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99" y="1035554"/>
            <a:ext cx="7150698" cy="4786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3DC2C8-01E7-E255-24DE-37918F07D50A}"/>
              </a:ext>
            </a:extLst>
          </p:cNvPr>
          <p:cNvSpPr txBox="1"/>
          <p:nvPr/>
        </p:nvSpPr>
        <p:spPr>
          <a:xfrm>
            <a:off x="1458688" y="6023792"/>
            <a:ext cx="36098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2">
                    <a:lumMod val="75000"/>
                  </a:schemeClr>
                </a:solidFill>
              </a:rPr>
              <a:t>Top Three Fields: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Marine Science, Health and ICT </a:t>
            </a:r>
          </a:p>
        </p:txBody>
      </p:sp>
    </p:spTree>
    <p:extLst>
      <p:ext uri="{BB962C8B-B14F-4D97-AF65-F5344CB8AC3E}">
        <p14:creationId xmlns:p14="http://schemas.microsoft.com/office/powerpoint/2010/main" val="312132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28320-F0F5-6D4A-94C7-644DA538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47" y="330460"/>
            <a:ext cx="10515600" cy="782357"/>
          </a:xfrm>
        </p:spPr>
        <p:txBody>
          <a:bodyPr/>
          <a:lstStyle/>
          <a:p>
            <a:pPr algn="ctr"/>
            <a:r>
              <a:rPr lang="en-US" sz="3200" b="1"/>
              <a:t>Main Barriers to Integrate the Quadruple Helix </a:t>
            </a:r>
          </a:p>
          <a:p>
            <a:endParaRPr lang="en-US" sz="3200" b="1"/>
          </a:p>
        </p:txBody>
      </p:sp>
      <p:pic>
        <p:nvPicPr>
          <p:cNvPr id="3" name="Picture 2" descr="A graph with text on it&#10;&#10;Description automatically generated">
            <a:extLst>
              <a:ext uri="{FF2B5EF4-FFF2-40B4-BE49-F238E27FC236}">
                <a16:creationId xmlns:a16="http://schemas.microsoft.com/office/drawing/2014/main" id="{0F371D0C-1EB4-F8F9-4FD0-2A43CF49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8" y="909638"/>
            <a:ext cx="8181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text and numbers&#10;&#10;Description automatically generated">
            <a:extLst>
              <a:ext uri="{FF2B5EF4-FFF2-40B4-BE49-F238E27FC236}">
                <a16:creationId xmlns:a16="http://schemas.microsoft.com/office/drawing/2014/main" id="{F7640479-56D7-08F5-0428-9ECBE38A4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4691" y="1594107"/>
            <a:ext cx="8598737" cy="50633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C706-27A3-A411-759C-4DE90795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0515D-D882-B62E-0C7F-A600C44332B7}"/>
              </a:ext>
            </a:extLst>
          </p:cNvPr>
          <p:cNvSpPr txBox="1"/>
          <p:nvPr/>
        </p:nvSpPr>
        <p:spPr>
          <a:xfrm>
            <a:off x="750277" y="304800"/>
            <a:ext cx="1123070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Strategies/ methods which facilitate collaboration between the 4 actors of the quadruple helix</a:t>
            </a:r>
          </a:p>
        </p:txBody>
      </p:sp>
    </p:spTree>
    <p:extLst>
      <p:ext uri="{BB962C8B-B14F-4D97-AF65-F5344CB8AC3E}">
        <p14:creationId xmlns:p14="http://schemas.microsoft.com/office/powerpoint/2010/main" val="291556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text on it&#10;&#10;Description automatically generated">
            <a:extLst>
              <a:ext uri="{FF2B5EF4-FFF2-40B4-BE49-F238E27FC236}">
                <a16:creationId xmlns:a16="http://schemas.microsoft.com/office/drawing/2014/main" id="{6603680E-1D3D-2759-FB85-0FAA1B72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44" y="257175"/>
            <a:ext cx="4249537" cy="6353175"/>
          </a:xfrm>
          <a:prstGeom prst="rect">
            <a:avLst/>
          </a:prstGeom>
        </p:spPr>
      </p:pic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BF8F47A4-344A-36CC-B1CF-2124F510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063" y="1347788"/>
            <a:ext cx="6543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3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D6046F35-3830-D503-23B9-7666A659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13" y="209690"/>
            <a:ext cx="10515600" cy="782357"/>
          </a:xfrm>
        </p:spPr>
        <p:txBody>
          <a:bodyPr/>
          <a:lstStyle/>
          <a:p>
            <a:r>
              <a:rPr lang="en-US" b="1" err="1">
                <a:cs typeface="Arial"/>
              </a:rPr>
              <a:t>Commercialisation</a:t>
            </a:r>
            <a:r>
              <a:rPr lang="en-US" b="1">
                <a:cs typeface="Arial"/>
              </a:rPr>
              <a:t> </a:t>
            </a:r>
            <a:r>
              <a:rPr lang="en-US" b="1"/>
              <a:t>&amp; </a:t>
            </a:r>
            <a:r>
              <a:rPr lang="en-US" b="1">
                <a:cs typeface="Arial"/>
              </a:rPr>
              <a:t>business cases</a:t>
            </a:r>
            <a:endParaRPr lang="en-US" b="1"/>
          </a:p>
        </p:txBody>
      </p:sp>
      <p:pic>
        <p:nvPicPr>
          <p:cNvPr id="2" name="Picture 1" descr="A graph with text overlay&#10;&#10;Description automatically generated">
            <a:extLst>
              <a:ext uri="{FF2B5EF4-FFF2-40B4-BE49-F238E27FC236}">
                <a16:creationId xmlns:a16="http://schemas.microsoft.com/office/drawing/2014/main" id="{9F1D9C5F-A3E8-8DBA-BF82-ED9B5288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709738"/>
            <a:ext cx="5553075" cy="3448050"/>
          </a:xfrm>
          <a:prstGeom prst="rect">
            <a:avLst/>
          </a:prstGeom>
        </p:spPr>
      </p:pic>
      <p:pic>
        <p:nvPicPr>
          <p:cNvPr id="7" name="Picture 6" descr="A graph with text overlay&#10;&#10;Description automatically generated">
            <a:extLst>
              <a:ext uri="{FF2B5EF4-FFF2-40B4-BE49-F238E27FC236}">
                <a16:creationId xmlns:a16="http://schemas.microsoft.com/office/drawing/2014/main" id="{7F842C6C-842E-E15A-9F38-16F4F338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988" y="1704975"/>
            <a:ext cx="6067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35874A-3BB6-CA81-D0F0-64644742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Outreach &amp; Impact</a:t>
            </a:r>
            <a:endParaRPr lang="en-US" b="1">
              <a:cs typeface="Arial"/>
            </a:endParaRPr>
          </a:p>
        </p:txBody>
      </p:sp>
      <p:pic>
        <p:nvPicPr>
          <p:cNvPr id="2" name="Picture 1" descr="A graph with numbers and text&#10;&#10;Description automatically generated">
            <a:extLst>
              <a:ext uri="{FF2B5EF4-FFF2-40B4-BE49-F238E27FC236}">
                <a16:creationId xmlns:a16="http://schemas.microsoft.com/office/drawing/2014/main" id="{3836A31D-6CA6-1BB0-A352-E473919D3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1709738"/>
            <a:ext cx="6362700" cy="3867150"/>
          </a:xfrm>
          <a:prstGeom prst="rect">
            <a:avLst/>
          </a:prstGeom>
        </p:spPr>
      </p:pic>
      <p:pic>
        <p:nvPicPr>
          <p:cNvPr id="10" name="Picture 9" descr="A pie chart with numbers and text&#10;&#10;Description automatically generated">
            <a:extLst>
              <a:ext uri="{FF2B5EF4-FFF2-40B4-BE49-F238E27FC236}">
                <a16:creationId xmlns:a16="http://schemas.microsoft.com/office/drawing/2014/main" id="{A8C4244E-A5C4-7A69-B2BF-5CC92CD0D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851" y="1695450"/>
            <a:ext cx="496694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5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C311DB-A3B2-4079-60E9-1451596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21603"/>
            <a:ext cx="10515600" cy="782357"/>
          </a:xfrm>
        </p:spPr>
        <p:txBody>
          <a:bodyPr/>
          <a:lstStyle/>
          <a:p>
            <a:r>
              <a:rPr lang="en-US" b="1">
                <a:cs typeface="Arial"/>
              </a:rPr>
              <a:t>Challenges &amp; Benefits</a:t>
            </a:r>
            <a:endParaRPr lang="en-US" b="1"/>
          </a:p>
        </p:txBody>
      </p:sp>
      <p:pic>
        <p:nvPicPr>
          <p:cNvPr id="7" name="Content Placeholder 6" descr="A pie chart with text&#10;&#10;Description automatically generated">
            <a:extLst>
              <a:ext uri="{FF2B5EF4-FFF2-40B4-BE49-F238E27FC236}">
                <a16:creationId xmlns:a16="http://schemas.microsoft.com/office/drawing/2014/main" id="{DF97B735-7BED-6CD0-855F-0BC84267A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110" y="1710906"/>
            <a:ext cx="5813775" cy="4223308"/>
          </a:xfrm>
        </p:spPr>
      </p:pic>
      <p:pic>
        <p:nvPicPr>
          <p:cNvPr id="2" name="Picture 1" descr="A pie chart with text&#10;&#10;Description automatically generated">
            <a:extLst>
              <a:ext uri="{FF2B5EF4-FFF2-40B4-BE49-F238E27FC236}">
                <a16:creationId xmlns:a16="http://schemas.microsoft.com/office/drawing/2014/main" id="{4A88DFC0-098E-CCA5-56F3-E75BBDE1F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602" y="1710906"/>
            <a:ext cx="6047288" cy="42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6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9F18A-B4EB-8799-321A-6CFBFC9F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81" y="295954"/>
            <a:ext cx="5914846" cy="696093"/>
          </a:xfrm>
        </p:spPr>
        <p:txBody>
          <a:bodyPr/>
          <a:lstStyle/>
          <a:p>
            <a:r>
              <a:rPr lang="en-US" b="1">
                <a:cs typeface="Arial"/>
              </a:rPr>
              <a:t>Take-Away Messages</a:t>
            </a:r>
          </a:p>
        </p:txBody>
      </p:sp>
      <p:pic>
        <p:nvPicPr>
          <p:cNvPr id="2" name="Picture 1" descr="A blue and white text&#10;&#10;Description automatically generated">
            <a:extLst>
              <a:ext uri="{FF2B5EF4-FFF2-40B4-BE49-F238E27FC236}">
                <a16:creationId xmlns:a16="http://schemas.microsoft.com/office/drawing/2014/main" id="{F336F7E2-53B8-9397-27C1-45102664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78" y="1430278"/>
            <a:ext cx="110871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9657" y="1944913"/>
            <a:ext cx="6360886" cy="36503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b="1" dirty="0">
                <a:solidFill>
                  <a:schemeClr val="tx1">
                    <a:lumMod val="50000"/>
                  </a:schemeClr>
                </a:solidFill>
              </a:rPr>
              <a:t>Widening Programme Objectives</a:t>
            </a:r>
          </a:p>
          <a:p>
            <a:r>
              <a:rPr lang="en-IE" b="1" dirty="0">
                <a:solidFill>
                  <a:schemeClr val="tx1">
                    <a:lumMod val="50000"/>
                  </a:schemeClr>
                </a:solidFill>
              </a:rPr>
              <a:t>Excellence Hubs Expected Outcomes</a:t>
            </a:r>
          </a:p>
          <a:p>
            <a:r>
              <a:rPr lang="en-IE" b="1" dirty="0">
                <a:solidFill>
                  <a:schemeClr val="tx1">
                    <a:lumMod val="50000"/>
                  </a:schemeClr>
                </a:solidFill>
              </a:rPr>
              <a:t>Mapping of Widening Actions</a:t>
            </a:r>
          </a:p>
          <a:p>
            <a:r>
              <a:rPr lang="en-IE" b="1" dirty="0">
                <a:solidFill>
                  <a:schemeClr val="tx1">
                    <a:lumMod val="50000"/>
                  </a:schemeClr>
                </a:solidFill>
              </a:rPr>
              <a:t>EH Survey Outcomes</a:t>
            </a:r>
          </a:p>
          <a:p>
            <a:r>
              <a:rPr lang="en-IE" b="1" dirty="0">
                <a:solidFill>
                  <a:schemeClr val="tx1">
                    <a:lumMod val="50000"/>
                  </a:schemeClr>
                </a:solidFill>
              </a:rPr>
              <a:t>Steps towards EH Community/ Impacts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32CF8-71DB-26A7-6A83-D966CEA16954}"/>
              </a:ext>
            </a:extLst>
          </p:cNvPr>
          <p:cNvSpPr txBox="1"/>
          <p:nvPr/>
        </p:nvSpPr>
        <p:spPr>
          <a:xfrm>
            <a:off x="1141308" y="392862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A0188D"/>
                </a:solidFill>
                <a:latin typeface="Arial"/>
                <a:ea typeface="+mj-ea"/>
                <a:cs typeface="+mj-cs"/>
              </a:rPr>
              <a:t>Outline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F7665-E74B-D386-A0A4-8A050B9A67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025" y="146641"/>
            <a:ext cx="5084718" cy="5759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73846-BEC1-CE82-72F5-110789856DD3}"/>
              </a:ext>
            </a:extLst>
          </p:cNvPr>
          <p:cNvSpPr txBox="1"/>
          <p:nvPr/>
        </p:nvSpPr>
        <p:spPr>
          <a:xfrm>
            <a:off x="6846025" y="146641"/>
            <a:ext cx="3603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i="1" dirty="0">
                <a:solidFill>
                  <a:schemeClr val="bg2">
                    <a:lumMod val="10000"/>
                  </a:schemeClr>
                </a:solidFill>
              </a:rPr>
              <a:t>Painting by B. MESTER</a:t>
            </a:r>
          </a:p>
        </p:txBody>
      </p:sp>
    </p:spTree>
    <p:extLst>
      <p:ext uri="{BB962C8B-B14F-4D97-AF65-F5344CB8AC3E}">
        <p14:creationId xmlns:p14="http://schemas.microsoft.com/office/powerpoint/2010/main" val="408815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e chart with numbers and a few percentages&#10;&#10;Description automatically generated">
            <a:extLst>
              <a:ext uri="{FF2B5EF4-FFF2-40B4-BE49-F238E27FC236}">
                <a16:creationId xmlns:a16="http://schemas.microsoft.com/office/drawing/2014/main" id="{F4E56E5D-38B4-2565-673C-BCE6D3DA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8" y="1344014"/>
            <a:ext cx="7696200" cy="5114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8E085A-2239-C813-C096-5D552C93F9FF}"/>
              </a:ext>
            </a:extLst>
          </p:cNvPr>
          <p:cNvSpPr txBox="1"/>
          <p:nvPr/>
        </p:nvSpPr>
        <p:spPr>
          <a:xfrm>
            <a:off x="1371600" y="104775"/>
            <a:ext cx="1020127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dk2"/>
                </a:solidFill>
              </a:rPr>
              <a:t>How beneficial would the creation of an EH community/ network 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2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B3833-D707-F681-CEAC-78541230A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143" y="2002970"/>
            <a:ext cx="11006907" cy="323668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EH Survey:  </a:t>
            </a:r>
            <a:r>
              <a:rPr lang="en-IE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May, 2024 </a:t>
            </a:r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– 13 projects (interest in building EH Community)</a:t>
            </a:r>
          </a:p>
          <a:p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EH Policy Workshop:  </a:t>
            </a:r>
            <a:r>
              <a:rPr lang="en-IE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October, 2024 </a:t>
            </a:r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(initiative of </a:t>
            </a:r>
            <a:r>
              <a:rPr lang="en-IE" dirty="0" err="1">
                <a:solidFill>
                  <a:srgbClr val="44536A"/>
                </a:solidFill>
                <a:latin typeface="Arial Rounded MT Bold" panose="020F0704030504030204" pitchFamily="34" charset="0"/>
              </a:rPr>
              <a:t>SolarHub</a:t>
            </a:r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 to coordinate EH Community)</a:t>
            </a:r>
          </a:p>
          <a:p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EH Community Kick-Off Meeting  - today, </a:t>
            </a:r>
            <a:r>
              <a:rPr lang="en-IE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17</a:t>
            </a:r>
            <a:r>
              <a:rPr lang="en-IE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IE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June, 2025</a:t>
            </a:r>
          </a:p>
          <a:p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EH Survey </a:t>
            </a:r>
            <a:r>
              <a:rPr lang="en-IE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July, 2025 </a:t>
            </a:r>
            <a:r>
              <a:rPr lang="en-IE" dirty="0">
                <a:solidFill>
                  <a:srgbClr val="44536A"/>
                </a:solidFill>
                <a:latin typeface="Arial Rounded MT Bold" panose="020F0704030504030204" pitchFamily="34" charset="0"/>
              </a:rPr>
              <a:t>– all 24 projects (July 2025: sharing EH impacts)</a:t>
            </a:r>
          </a:p>
          <a:p>
            <a:r>
              <a:rPr lang="en-US" dirty="0">
                <a:solidFill>
                  <a:srgbClr val="44536A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EH Community activities </a:t>
            </a:r>
            <a:r>
              <a:rPr lang="en-US" dirty="0">
                <a:solidFill>
                  <a:srgbClr val="44536A"/>
                </a:solidFill>
                <a:latin typeface="Arial Rounded MT Bold" panose="020F0704030504030204" pitchFamily="34" charset="0"/>
              </a:rPr>
              <a:t>as a part of larger Widening Impacts </a:t>
            </a:r>
            <a:endParaRPr lang="en-IE" dirty="0">
              <a:solidFill>
                <a:srgbClr val="44536A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3387BB-E4C7-AB7E-C1C2-A7A41D5A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450" y="584460"/>
            <a:ext cx="10515600" cy="782357"/>
          </a:xfrm>
        </p:spPr>
        <p:txBody>
          <a:bodyPr/>
          <a:lstStyle/>
          <a:p>
            <a:pPr algn="l"/>
            <a:br>
              <a:rPr lang="en-IE" sz="32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</a:br>
            <a:r>
              <a:rPr lang="en-IE" sz="3200" b="0" i="0" u="none" strike="noStrike" baseline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</a:t>
            </a:r>
            <a:r>
              <a:rPr lang="en-IE" sz="3200" b="0" i="0" u="none" strike="noStrike" baseline="0" dirty="0">
                <a:solidFill>
                  <a:srgbClr val="004494"/>
                </a:solidFill>
                <a:latin typeface="Arial Rounded MT Bold" panose="020F0704030504030204" pitchFamily="34" charset="0"/>
              </a:rPr>
              <a:t>Steps towards building of EH Community </a:t>
            </a:r>
            <a:br>
              <a:rPr lang="en-IE" sz="1800" b="0" i="0" u="none" strike="noStrike" baseline="0" dirty="0">
                <a:solidFill>
                  <a:srgbClr val="000000"/>
                </a:solidFill>
              </a:rPr>
            </a:b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6789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8435" y="2520593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491902" y="4156154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961" y="4679374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A8E83-D58B-4348-BE02-B0E9B5BA97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22" y="1748760"/>
            <a:ext cx="4692964" cy="3632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7D016-FE43-75E4-6B11-242D5CD69EB8}"/>
              </a:ext>
            </a:extLst>
          </p:cNvPr>
          <p:cNvSpPr txBox="1"/>
          <p:nvPr/>
        </p:nvSpPr>
        <p:spPr>
          <a:xfrm>
            <a:off x="7165922" y="1768420"/>
            <a:ext cx="231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Paining by </a:t>
            </a:r>
            <a:r>
              <a:rPr lang="en-GB" sz="1200" i="1" dirty="0" err="1"/>
              <a:t>B.Mester</a:t>
            </a:r>
            <a:endParaRPr lang="en-IE" sz="1200" i="1" dirty="0"/>
          </a:p>
        </p:txBody>
      </p:sp>
    </p:spTree>
    <p:extLst>
      <p:ext uri="{BB962C8B-B14F-4D97-AF65-F5344CB8AC3E}">
        <p14:creationId xmlns:p14="http://schemas.microsoft.com/office/powerpoint/2010/main" val="229987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F41B4-BCEE-FC10-3E18-E86E725F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194625"/>
            <a:ext cx="10515600" cy="782357"/>
          </a:xfrm>
        </p:spPr>
        <p:txBody>
          <a:bodyPr/>
          <a:lstStyle/>
          <a:p>
            <a:r>
              <a:rPr lang="en-GB" sz="3000" b="1" dirty="0">
                <a:solidFill>
                  <a:srgbClr val="A0188D"/>
                </a:solidFill>
                <a:latin typeface="Arial"/>
              </a:rPr>
              <a:t>Widening Programme Objectives</a:t>
            </a:r>
            <a:endParaRPr lang="en-IE" sz="3000" b="1" dirty="0">
              <a:solidFill>
                <a:srgbClr val="A0188D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B16BC-534C-FB03-2AD2-BDB5F5D0387C}"/>
              </a:ext>
            </a:extLst>
          </p:cNvPr>
          <p:cNvSpPr txBox="1"/>
          <p:nvPr/>
        </p:nvSpPr>
        <p:spPr>
          <a:xfrm>
            <a:off x="866775" y="1277285"/>
            <a:ext cx="1115294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The main objectives of 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Widening Participation and Spreading Excellence Programme (Horizon 2020 and Horizon Europe)</a:t>
            </a: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are to support less advanced R&amp;I countries to strengthen their R&amp;I intensity and performance, to increase their participation in transnational networks and, overall, to obtain greater research outcomes in low performing EU Member States &amp; Associated countries: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Widening Member States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: 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Bulgaria, Croatia, Cyprus, Czech Republic, Estonia, Hungary, Latvia, Lithuania, Luxembourg (only in H2020), Malta, Poland, Portugal, Romania, Slovakia, Slovenia and Greece (new in HE)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Widening Associated Countries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: 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Albania, Armenia, Bosnia and Herzegovina, Canada, Faroe Islands, Iceland, Israel, Kosovo, North Macedonia, Georgia, Moldova, Montenegro, New Zealand</a:t>
            </a:r>
            <a:r>
              <a:rPr kumimoji="0" lang="en-IE" sz="2000" b="0" i="1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Norway, Serbia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Tunisia</a:t>
            </a:r>
            <a:r>
              <a:rPr kumimoji="0" lang="en-IE" sz="2000" b="0" i="1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Turkey, UK  and Ukraine.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* Outermost Regions eligible in HE: 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France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Guadeloupe, French Guyana, Martinique, Mayotte,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Saint-Martin, La Réunion),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Spain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Canary Islands)</a:t>
            </a: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Portugal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Azores Islands, Madeira) </a:t>
            </a:r>
            <a:endParaRPr kumimoji="0" lang="en-IE" sz="2000" b="0" i="1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61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838200" y="1346568"/>
            <a:ext cx="9786730" cy="5208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b="1" kern="12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449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Excellence hubs focus on innovation by allowing innovation ecosystems in widening countries and beyond, to team up and create better linkages between academia, business, government and society (Quadruple Helix)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and sustainable research and innovation ecosystems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Widening countries and other regions, focusing on advanced science and innovation.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joint research and innovation (R&amp;I) strategies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clear, concrete plans that are relevant to Europe.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Shared investment plans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including infrastructure, combining national, regional, European, and private funding in a coordinated way.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R&amp;I pilot projects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aligned with joint strategies and regional or national goals, especially the smart specialization strategies (RIS3) and the new European Innovation Agenda.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skills and competencies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researchers, entrepreneurs, and professionals working in high-tech and R&amp;I-intensive areas.</a:t>
            </a:r>
          </a:p>
          <a:p>
            <a:pPr>
              <a:buClr>
                <a:srgbClr val="4D4D4D">
                  <a:lumMod val="75000"/>
                </a:srgbClr>
              </a:buClr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(…)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DB54C14-204E-F88E-413E-C89246597525}"/>
              </a:ext>
            </a:extLst>
          </p:cNvPr>
          <p:cNvSpPr txBox="1">
            <a:spLocks/>
          </p:cNvSpPr>
          <p:nvPr/>
        </p:nvSpPr>
        <p:spPr>
          <a:xfrm>
            <a:off x="1099930" y="19462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A0188D"/>
                </a:solidFill>
                <a:latin typeface="Arial"/>
              </a:rPr>
              <a:t>Excellence Hubs – expected outcomes</a:t>
            </a:r>
            <a:endParaRPr lang="en-IE" sz="3000" b="1" dirty="0">
              <a:solidFill>
                <a:srgbClr val="A018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64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86199" y="1581270"/>
            <a:ext cx="9630578" cy="2978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None/>
              <a:tabLst/>
              <a:defRPr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Arial"/>
              </a:rPr>
              <a:t>(…)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Stronger connections between science and business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drive innovation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knowledge transfer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development of entrepreneurial skills to support innovation.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business opportunities,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particularly for SMEs, university spin-offs, and start-ups, especially in deep tech.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D4D4D">
                  <a:lumMod val="75000"/>
                </a:srgb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Inclusion of emerging innovation ecosystems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rural areas, the EU Outermost Regions, the Western Balkans, Eastern Partnership countries, and Ukraine, supported by optional mentoring programs.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BED7825-AD3D-D4FF-1E46-62623947CF0F}"/>
              </a:ext>
            </a:extLst>
          </p:cNvPr>
          <p:cNvSpPr txBox="1">
            <a:spLocks/>
          </p:cNvSpPr>
          <p:nvPr/>
        </p:nvSpPr>
        <p:spPr>
          <a:xfrm>
            <a:off x="1099930" y="194625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>
                <a:solidFill>
                  <a:srgbClr val="A0188D"/>
                </a:solidFill>
                <a:latin typeface="Arial"/>
              </a:rPr>
              <a:t>Excellence Hubs – expected outcomes</a:t>
            </a:r>
            <a:endParaRPr lang="en-IE" sz="3000" b="1" dirty="0">
              <a:solidFill>
                <a:srgbClr val="A018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49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F87E1783-7E79-E311-4B23-6D485AABA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2809"/>
          <a:stretch/>
        </p:blipFill>
        <p:spPr>
          <a:xfrm>
            <a:off x="1560500" y="1217752"/>
            <a:ext cx="5578767" cy="490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1695A-551C-E57A-EFA1-65D839C2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886" y="1217752"/>
            <a:ext cx="2178050" cy="52959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41D38FE-9930-8D3A-44F8-67BB9520C296}"/>
              </a:ext>
            </a:extLst>
          </p:cNvPr>
          <p:cNvGraphicFramePr>
            <a:graphicFrameLocks noGrp="1"/>
          </p:cNvGraphicFramePr>
          <p:nvPr/>
        </p:nvGraphicFramePr>
        <p:xfrm>
          <a:off x="10174555" y="1217752"/>
          <a:ext cx="1636445" cy="1059717"/>
        </p:xfrm>
        <a:graphic>
          <a:graphicData uri="http://schemas.openxmlformats.org/drawingml/2006/table">
            <a:tbl>
              <a:tblPr firstRow="1" firstCol="1" bandRow="1"/>
              <a:tblGrid>
                <a:gridCol w="1636445">
                  <a:extLst>
                    <a:ext uri="{9D8B030D-6E8A-4147-A177-3AD203B41FA5}">
                      <a16:colId xmlns:a16="http://schemas.microsoft.com/office/drawing/2014/main" val="3980505810"/>
                    </a:ext>
                  </a:extLst>
                </a:gridCol>
              </a:tblGrid>
              <a:tr h="28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calls computed from:</a:t>
                      </a:r>
                      <a:endParaRPr lang="en-I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501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Twinning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332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Teaming</a:t>
                      </a:r>
                      <a:endParaRPr lang="en-IE" sz="1200" i="1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84523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 Chairs</a:t>
                      </a:r>
                      <a:endParaRPr lang="en-IE" sz="120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73853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 Fellowships</a:t>
                      </a:r>
                      <a:endParaRPr lang="en-IE" sz="1200" i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98411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4B732A63-CE2B-0B11-965B-9B3128397D83}"/>
              </a:ext>
            </a:extLst>
          </p:cNvPr>
          <p:cNvSpPr/>
          <p:nvPr/>
        </p:nvSpPr>
        <p:spPr>
          <a:xfrm>
            <a:off x="9821980" y="1217752"/>
            <a:ext cx="352576" cy="274164"/>
          </a:xfrm>
          <a:prstGeom prst="rightArrow">
            <a:avLst/>
          </a:prstGeom>
          <a:solidFill>
            <a:srgbClr val="D3B7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A812E-D19A-2D07-5DCC-D20DE50CBCBE}"/>
              </a:ext>
            </a:extLst>
          </p:cNvPr>
          <p:cNvSpPr/>
          <p:nvPr/>
        </p:nvSpPr>
        <p:spPr>
          <a:xfrm>
            <a:off x="1850174" y="6207925"/>
            <a:ext cx="4391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Total budget distributed: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551 Mill €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A0188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F2162E82-416E-4AAB-4341-1010F0A1E986}"/>
              </a:ext>
            </a:extLst>
          </p:cNvPr>
          <p:cNvSpPr>
            <a:spLocks noGrp="1"/>
          </p:cNvSpPr>
          <p:nvPr/>
        </p:nvSpPr>
        <p:spPr>
          <a:xfrm>
            <a:off x="1107019" y="408012"/>
            <a:ext cx="7573348" cy="60041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EU Contributions to Widening countries </a:t>
            </a:r>
            <a:endParaRPr lang="en-US">
              <a:sym typeface="Arial"/>
            </a:endParaRPr>
          </a:p>
          <a:p>
            <a:pPr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(</a:t>
            </a:r>
            <a:r>
              <a:rPr lang="en-US" sz="3000" b="1" dirty="0">
                <a:solidFill>
                  <a:srgbClr val="A0188D"/>
                </a:solidFill>
                <a:latin typeface="Arial"/>
                <a:sym typeface="Arial"/>
              </a:rPr>
              <a:t>Widening </a:t>
            </a:r>
            <a:r>
              <a:rPr lang="en-US" sz="3000" b="1" dirty="0" err="1">
                <a:solidFill>
                  <a:srgbClr val="A0188D"/>
                </a:solidFill>
                <a:latin typeface="Arial"/>
                <a:sym typeface="Arial"/>
              </a:rPr>
              <a:t>programme</a:t>
            </a:r>
            <a:r>
              <a:rPr lang="en-US" sz="3000" b="1" dirty="0">
                <a:solidFill>
                  <a:srgbClr val="A0188D"/>
                </a:solidFill>
                <a:latin typeface="Arial"/>
                <a:sym typeface="Arial"/>
              </a:rPr>
              <a:t> H2020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</a:t>
            </a:r>
            <a:endParaRPr lang="en-US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35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europe with different colors&#10;&#10;AI-generated content may be incorrect.">
            <a:extLst>
              <a:ext uri="{FF2B5EF4-FFF2-40B4-BE49-F238E27FC236}">
                <a16:creationId xmlns:a16="http://schemas.microsoft.com/office/drawing/2014/main" id="{20769855-72A0-4778-ECAF-1D559DC49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/>
          <a:stretch/>
        </p:blipFill>
        <p:spPr>
          <a:xfrm>
            <a:off x="1433713" y="1104490"/>
            <a:ext cx="5519689" cy="501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56B85-6879-EEF9-4A07-8A2E1A315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423" y="714806"/>
            <a:ext cx="2396936" cy="585608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01E4A00-2A99-8E9D-E84F-996E8BF9B883}"/>
              </a:ext>
            </a:extLst>
          </p:cNvPr>
          <p:cNvSpPr>
            <a:spLocks noGrp="1"/>
          </p:cNvSpPr>
          <p:nvPr/>
        </p:nvSpPr>
        <p:spPr>
          <a:xfrm>
            <a:off x="-622136" y="398243"/>
            <a:ext cx="10894887" cy="60041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EU Contributions to Widening countries </a:t>
            </a:r>
            <a:endParaRPr lang="en-US" sz="3000">
              <a:solidFill>
                <a:srgbClr val="000000"/>
              </a:solidFill>
              <a:latin typeface="Arial"/>
              <a:sym typeface="Arial"/>
            </a:endParaRPr>
          </a:p>
          <a:p>
            <a:pPr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(</a:t>
            </a:r>
            <a:r>
              <a:rPr lang="en-US" sz="3000" b="1" dirty="0">
                <a:solidFill>
                  <a:srgbClr val="A0188D"/>
                </a:solidFill>
                <a:latin typeface="Arial"/>
                <a:sym typeface="Arial"/>
              </a:rPr>
              <a:t>Widening </a:t>
            </a:r>
            <a:r>
              <a:rPr lang="en-US" sz="3000" b="1" dirty="0" err="1">
                <a:solidFill>
                  <a:srgbClr val="A0188D"/>
                </a:solidFill>
                <a:latin typeface="Arial"/>
                <a:sym typeface="Arial"/>
              </a:rPr>
              <a:t>programme</a:t>
            </a:r>
            <a:r>
              <a:rPr lang="en-US" sz="3000" b="1" dirty="0">
                <a:solidFill>
                  <a:srgbClr val="A0188D"/>
                </a:solidFill>
                <a:latin typeface="Arial"/>
                <a:sym typeface="Arial"/>
              </a:rPr>
              <a:t> HE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)</a:t>
            </a:r>
            <a:endParaRPr lang="en-US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EEF13-494D-6ECC-CE7F-EFBE125813FC}"/>
              </a:ext>
            </a:extLst>
          </p:cNvPr>
          <p:cNvSpPr txBox="1"/>
          <p:nvPr/>
        </p:nvSpPr>
        <p:spPr>
          <a:xfrm>
            <a:off x="89451" y="6494816"/>
            <a:ext cx="5377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Outermost Regions: ES70 – Islas Canarias; FRY4 - La Réunion; PT20 –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Açores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; PT30 – Madeira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2533AE-8352-9F2E-0BC2-DF5E864EEFF4}"/>
              </a:ext>
            </a:extLst>
          </p:cNvPr>
          <p:cNvSpPr/>
          <p:nvPr/>
        </p:nvSpPr>
        <p:spPr>
          <a:xfrm>
            <a:off x="1850174" y="6207925"/>
            <a:ext cx="4391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Total budget distributed: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995 Mill €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A0188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6D945AE-D2FC-1D47-CCB1-AF5B51DB9993}"/>
              </a:ext>
            </a:extLst>
          </p:cNvPr>
          <p:cNvGraphicFramePr>
            <a:graphicFrameLocks noGrp="1"/>
          </p:cNvGraphicFramePr>
          <p:nvPr/>
        </p:nvGraphicFramePr>
        <p:xfrm>
          <a:off x="10276534" y="1131127"/>
          <a:ext cx="1771087" cy="2582701"/>
        </p:xfrm>
        <a:graphic>
          <a:graphicData uri="http://schemas.openxmlformats.org/drawingml/2006/table">
            <a:tbl>
              <a:tblPr firstRow="1" firstCol="1" bandRow="1"/>
              <a:tblGrid>
                <a:gridCol w="1771087">
                  <a:extLst>
                    <a:ext uri="{9D8B030D-6E8A-4147-A177-3AD203B41FA5}">
                      <a16:colId xmlns:a16="http://schemas.microsoft.com/office/drawing/2014/main" val="3980505810"/>
                    </a:ext>
                  </a:extLst>
                </a:gridCol>
              </a:tblGrid>
              <a:tr h="288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1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23 calls computed from:</a:t>
                      </a:r>
                      <a:endParaRPr lang="en-IE" sz="1100" i="1" dirty="0">
                        <a:effectLst/>
                        <a:latin typeface="Times New Roman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5013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Teaming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332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Twinning</a:t>
                      </a:r>
                      <a:endParaRPr lang="en-IE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84523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Twinning WB</a:t>
                      </a:r>
                      <a:endParaRPr lang="en-IE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98411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 ERA Chairs</a:t>
                      </a:r>
                      <a:endParaRPr lang="en-IE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62145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ERA Fellowships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427356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ERA Talents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82644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Europ. Excellence Init.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388482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IE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Excellence Hubs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453532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Hop-</a:t>
                      </a:r>
                      <a:r>
                        <a:rPr lang="es-ES" sz="1200" i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On</a:t>
                      </a:r>
                      <a:r>
                        <a:rPr lang="es-ES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Facility</a:t>
                      </a:r>
                      <a:endParaRPr lang="pl-PL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127656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pl-PL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R&amp;I policy in WB</a:t>
                      </a: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40157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Pathways to Synergies</a:t>
                      </a:r>
                      <a:endParaRPr lang="pl-PL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416036"/>
                  </a:ext>
                </a:extLst>
              </a:tr>
              <a:tr h="158678"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Dissem. &amp; Expl. Facility</a:t>
                      </a:r>
                      <a:endParaRPr lang="pl-PL" sz="1200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03792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E18CCD31-EDB2-4637-0317-1FAF80D6B45F}"/>
              </a:ext>
            </a:extLst>
          </p:cNvPr>
          <p:cNvSpPr/>
          <p:nvPr/>
        </p:nvSpPr>
        <p:spPr>
          <a:xfrm>
            <a:off x="9923959" y="1131127"/>
            <a:ext cx="352576" cy="274164"/>
          </a:xfrm>
          <a:prstGeom prst="rightArrow">
            <a:avLst/>
          </a:prstGeom>
          <a:solidFill>
            <a:srgbClr val="D3B7F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2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518E2-45FB-EA26-F5F6-1E5740AA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8" y="1265430"/>
            <a:ext cx="11800372" cy="3999797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7F63088-8FAA-4729-8DDD-C79F955E032A}"/>
              </a:ext>
            </a:extLst>
          </p:cNvPr>
          <p:cNvSpPr>
            <a:spLocks noGrp="1"/>
          </p:cNvSpPr>
          <p:nvPr/>
        </p:nvSpPr>
        <p:spPr>
          <a:xfrm>
            <a:off x="838200" y="141795"/>
            <a:ext cx="10515600" cy="600416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rPr>
              <a:t>EU Contributions´ Success Rate of Widening countries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25418-08BE-EFC2-C218-7F50ADACBD49}"/>
              </a:ext>
            </a:extLst>
          </p:cNvPr>
          <p:cNvSpPr txBox="1"/>
          <p:nvPr/>
        </p:nvSpPr>
        <p:spPr>
          <a:xfrm>
            <a:off x="1618085" y="742210"/>
            <a:ext cx="873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WIDENING programme in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Horizon Europe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(23 Calls of Proposals)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2AE5A-F9AE-7D10-429B-D56B5307E87F}"/>
              </a:ext>
            </a:extLst>
          </p:cNvPr>
          <p:cNvSpPr/>
          <p:nvPr/>
        </p:nvSpPr>
        <p:spPr>
          <a:xfrm>
            <a:off x="823331" y="5637952"/>
            <a:ext cx="5872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Total budget of submitted proposals: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4,479 Mill €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Total budget retained: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A0188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995 Mill €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A0188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315D91-1D6E-D09A-B8A6-9947482AF173}"/>
              </a:ext>
            </a:extLst>
          </p:cNvPr>
          <p:cNvCxnSpPr>
            <a:cxnSpLocks/>
          </p:cNvCxnSpPr>
          <p:nvPr/>
        </p:nvCxnSpPr>
        <p:spPr>
          <a:xfrm>
            <a:off x="1116531" y="3645501"/>
            <a:ext cx="10230817" cy="0"/>
          </a:xfrm>
          <a:prstGeom prst="line">
            <a:avLst/>
          </a:prstGeom>
          <a:ln w="19050">
            <a:solidFill>
              <a:srgbClr val="FF000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974127-B898-DC68-E2F8-2E8B8EB898A8}"/>
              </a:ext>
            </a:extLst>
          </p:cNvPr>
          <p:cNvCxnSpPr>
            <a:cxnSpLocks/>
          </p:cNvCxnSpPr>
          <p:nvPr/>
        </p:nvCxnSpPr>
        <p:spPr>
          <a:xfrm>
            <a:off x="880088" y="5473470"/>
            <a:ext cx="577237" cy="0"/>
          </a:xfrm>
          <a:prstGeom prst="line">
            <a:avLst/>
          </a:prstGeom>
          <a:ln w="19050">
            <a:solidFill>
              <a:srgbClr val="FF57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DDCDF4-CE73-2206-D423-5991F2AC1CE4}"/>
              </a:ext>
            </a:extLst>
          </p:cNvPr>
          <p:cNvSpPr txBox="1"/>
          <p:nvPr/>
        </p:nvSpPr>
        <p:spPr>
          <a:xfrm>
            <a:off x="1457325" y="5301109"/>
            <a:ext cx="283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Average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success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s-E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rate</a:t>
            </a: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(22%)</a:t>
            </a:r>
            <a:endParaRPr kumimoji="0" lang="en-IE" sz="1400" b="0" i="1" u="none" strike="noStrike" kern="1200" cap="none" spc="0" normalizeH="0" baseline="0" noProof="0" dirty="0">
              <a:ln>
                <a:noFill/>
              </a:ln>
              <a:solidFill>
                <a:srgbClr val="FF57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2623B-79E9-1521-E725-D39A8C158D59}"/>
              </a:ext>
            </a:extLst>
          </p:cNvPr>
          <p:cNvSpPr txBox="1"/>
          <p:nvPr/>
        </p:nvSpPr>
        <p:spPr>
          <a:xfrm>
            <a:off x="5557921" y="6355514"/>
            <a:ext cx="663640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solidFill>
                <a:srgbClr val="4D4D4D"/>
              </a:solidFill>
              <a:latin typeface="Arial"/>
              <a:cs typeface="Arial"/>
            </a:endParaRPr>
          </a:p>
          <a:p>
            <a:pPr algn="r">
              <a:defRPr/>
            </a:pPr>
            <a:r>
              <a:rPr lang="en-US" sz="1200" i="1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Note: Only eligible projects and countries requesting an EU contribution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are </a:t>
            </a:r>
            <a:r>
              <a:rPr lang="en-US" sz="1200" i="1" dirty="0">
                <a:solidFill>
                  <a:srgbClr val="4D4D4D"/>
                </a:solidFill>
                <a:latin typeface="Arial"/>
                <a:cs typeface="Arial"/>
                <a:sym typeface="Arial"/>
              </a:rPr>
              <a:t>considered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C1247-434A-988C-3BE3-FF54A17E9610}"/>
              </a:ext>
            </a:extLst>
          </p:cNvPr>
          <p:cNvSpPr txBox="1"/>
          <p:nvPr/>
        </p:nvSpPr>
        <p:spPr>
          <a:xfrm>
            <a:off x="4250270" y="5147221"/>
            <a:ext cx="7863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(OR) = Outermost Region as of Art. 349 TFEU</a:t>
            </a:r>
          </a:p>
        </p:txBody>
      </p:sp>
    </p:spTree>
    <p:extLst>
      <p:ext uri="{BB962C8B-B14F-4D97-AF65-F5344CB8AC3E}">
        <p14:creationId xmlns:p14="http://schemas.microsoft.com/office/powerpoint/2010/main" val="23628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B5B7E0-69DC-9FA9-4623-0C5FA799E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73" y="2115238"/>
            <a:ext cx="7540577" cy="79068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Excellence Hubs Survey</a:t>
            </a:r>
          </a:p>
        </p:txBody>
      </p:sp>
    </p:spTree>
    <p:extLst>
      <p:ext uri="{BB962C8B-B14F-4D97-AF65-F5344CB8AC3E}">
        <p14:creationId xmlns:p14="http://schemas.microsoft.com/office/powerpoint/2010/main" val="116945826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E4BC88-24AC-431B-95F9-16EE3DA3EBE9}" vid="{8D80B4F7-3850-4D3F-BDF1-21D39285909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C colour scheme">
    <a:dk1>
      <a:srgbClr val="4D4D4D"/>
    </a:dk1>
    <a:lt1>
      <a:srgbClr val="FFFFFF"/>
    </a:lt1>
    <a:dk2>
      <a:srgbClr val="034EA2"/>
    </a:dk2>
    <a:lt2>
      <a:srgbClr val="D3E8F9"/>
    </a:lt2>
    <a:accent1>
      <a:srgbClr val="1E858B"/>
    </a:accent1>
    <a:accent2>
      <a:srgbClr val="4BC5DE"/>
    </a:accent2>
    <a:accent3>
      <a:srgbClr val="1EC08A"/>
    </a:accent3>
    <a:accent4>
      <a:srgbClr val="ED8D2F"/>
    </a:accent4>
    <a:accent5>
      <a:srgbClr val="FFC000"/>
    </a:accent5>
    <a:accent6>
      <a:srgbClr val="E76C53"/>
    </a:accent6>
    <a:hlink>
      <a:srgbClr val="0563C1"/>
    </a:hlink>
    <a:folHlink>
      <a:srgbClr val="24337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06DECA5663C46A25228468530AF33" ma:contentTypeVersion="2" ma:contentTypeDescription="Create a new document." ma:contentTypeScope="" ma:versionID="6d0358506c9e3588e156ba13120e5392">
  <xsd:schema xmlns:xsd="http://www.w3.org/2001/XMLSchema" xmlns:xs="http://www.w3.org/2001/XMLSchema" xmlns:p="http://schemas.microsoft.com/office/2006/metadata/properties" xmlns:ns2="b4f06535-9e84-4b34-be76-e3d4f4c5c0a5" targetNamespace="http://schemas.microsoft.com/office/2006/metadata/properties" ma:root="true" ma:fieldsID="11b83ee1dcdd02ccdcf355b43785b021" ns2:_="">
    <xsd:import namespace="b4f06535-9e84-4b34-be76-e3d4f4c5c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06535-9e84-4b34-be76-e3d4f4c5c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37791-B562-4B10-BE37-7F138DB0211C}">
  <ds:schemaRefs>
    <ds:schemaRef ds:uri="b4f06535-9e84-4b34-be76-e3d4f4c5c0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9869</TotalTime>
  <Words>933</Words>
  <Application>Microsoft Office PowerPoint</Application>
  <PresentationFormat>Widescreen</PresentationFormat>
  <Paragraphs>117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-apple-system</vt:lpstr>
      <vt:lpstr>Arial</vt:lpstr>
      <vt:lpstr>Arial Rounded MT Bold</vt:lpstr>
      <vt:lpstr>Calibri</vt:lpstr>
      <vt:lpstr>Cambria</vt:lpstr>
      <vt:lpstr>EC Square Sans Pro</vt:lpstr>
      <vt:lpstr>EC Square Sans Pro Light</vt:lpstr>
      <vt:lpstr>Times New Roman</vt:lpstr>
      <vt:lpstr>Wingdings</vt:lpstr>
      <vt:lpstr>2_Office Theme</vt:lpstr>
      <vt:lpstr>1_Office Theme</vt:lpstr>
      <vt:lpstr>Office Theme</vt:lpstr>
      <vt:lpstr>3_Office Theme</vt:lpstr>
      <vt:lpstr>Mapping of successful Widening countries &amp; key elements of Excellence Hubs  </vt:lpstr>
      <vt:lpstr>PowerPoint Presentation</vt:lpstr>
      <vt:lpstr>Widening Programme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Excellence Hubs Survey</vt:lpstr>
      <vt:lpstr>EH 2024 Survey Distribution</vt:lpstr>
      <vt:lpstr>Size of Consortium in 13 EH Projects</vt:lpstr>
      <vt:lpstr>Thematic Sectors of EH Projects</vt:lpstr>
      <vt:lpstr>Main Barriers to Integrate the Quadruple Helix  </vt:lpstr>
      <vt:lpstr>PowerPoint Presentation</vt:lpstr>
      <vt:lpstr>PowerPoint Presentation</vt:lpstr>
      <vt:lpstr>Commercialisation &amp; business cases</vt:lpstr>
      <vt:lpstr>Outreach &amp; Impact</vt:lpstr>
      <vt:lpstr>Challenges &amp; Benefits</vt:lpstr>
      <vt:lpstr>Take-Away Messages</vt:lpstr>
      <vt:lpstr>PowerPoint Presentation</vt:lpstr>
      <vt:lpstr>  Steps towards building of EH Community  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CERVELLI Francesca (RTD)</cp:lastModifiedBy>
  <cp:revision>127</cp:revision>
  <dcterms:created xsi:type="dcterms:W3CDTF">2019-08-09T12:06:42Z</dcterms:created>
  <dcterms:modified xsi:type="dcterms:W3CDTF">2025-06-16T12:51:57Z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0x0101002EB06DECA5663C46A25228468530AF33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2022-11-17T15:15:11Z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d3d17ff1-0b2c-42f4-b458-7a50212f33dc</vt:lpwstr>
  </property>
  <property fmtid="{D5CDD505-2E9C-101B-9397-08002B2CF9AE}" pid="9" name="MSIP_Label_6bd9ddd1-4d20-43f6-abfa-fc3c07406f94_ContentBits">
    <vt:lpwstr>0</vt:lpwstr>
  </property>
</Properties>
</file>